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</p:sldIdLst>
  <p:sldSz cy="5143500" cx="9144000"/>
  <p:notesSz cx="6858000" cy="9144000"/>
  <p:embeddedFontLst>
    <p:embeddedFont>
      <p:font typeface="Roboto"/>
      <p:regular r:id="rId89"/>
      <p:bold r:id="rId90"/>
      <p:italic r:id="rId91"/>
      <p:boldItalic r:id="rId9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font" Target="fonts/Roboto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font" Target="fonts/Roboto-italic.fntdata"/><Relationship Id="rId90" Type="http://schemas.openxmlformats.org/officeDocument/2006/relationships/font" Target="fonts/Roboto-bold.fntdata"/><Relationship Id="rId92" Type="http://schemas.openxmlformats.org/officeDocument/2006/relationships/font" Target="fonts/Roboto-boldItalic.fntdata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47628957b9_0_1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47628957b9_0_1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47628957b9_0_1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47628957b9_0_1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147628957b9_0_15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147628957b9_0_15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47628957b9_0_1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47628957b9_0_1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541d7242c8_4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541d7242c8_4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541d7242c8_4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541d7242c8_4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5832a81c3a_1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5832a81c3a_1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5832a81c3a_1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15832a81c3a_1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5832a81c3a_1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5832a81c3a_1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5832a81c3a_1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5832a81c3a_1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7628957b9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7628957b9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5832a81c3a_1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5832a81c3a_1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1541c318f3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1541c318f3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541c318f3e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541c318f3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541c318f3e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541c318f3e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541c318f3e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541c318f3e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541c318f3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541c318f3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541c318f3e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541c318f3e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541c318f3e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541c318f3e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5832a81c3a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5832a81c3a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5832a81c3a_5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5832a81c3a_5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7628957b9_0_14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7628957b9_0_14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5832a81c3a_5_3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5832a81c3a_5_3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15832a81c3a_5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15832a81c3a_5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15832a81c3a_5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15832a81c3a_5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5832a81c3a_5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5832a81c3a_5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1541d7242c8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1541d7242c8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5832a81c3a_5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5832a81c3a_5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541d7242c8_2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541d7242c8_2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15832a81c3a_5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15832a81c3a_5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5832a81c3a_5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5832a81c3a_5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15832a81c3a_5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15832a81c3a_5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47628957b9_0_1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47628957b9_0_1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1541d7242c8_2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1541d7242c8_2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541d7242c8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541d7242c8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1541d7242c8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1541d7242c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1541d7242c8_2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1541d7242c8_2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1541d7242c8_2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1541d7242c8_2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1541d7242c8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1541d7242c8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1541d7242c8_2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" name="Google Shape;490;g1541d7242c8_2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541d7242c8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541d7242c8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1541d7242c8_4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1541d7242c8_4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541d7242c8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541d7242c8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47628957b9_0_15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47628957b9_0_15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1541d7242c8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1541d7242c8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541d7242c8_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541d7242c8_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541d7242c8_4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541d7242c8_4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41d7242c8_4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41d7242c8_4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1541d7242c8_4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1541d7242c8_4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1541d7242c8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1541d7242c8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541d7242c8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1541d7242c8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1541d7242c8_4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1541d7242c8_4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41d7242c8_4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541d7242c8_4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41d7242c8_4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541d7242c8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47628957b9_0_1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47628957b9_0_1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1541d7242c8_4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1541d7242c8_4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1541d7242c8_4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1541d7242c8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1541d7242c8_4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1541d7242c8_4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1541d7242c8_4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1541d7242c8_4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g1541d7242c8_4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7" name="Google Shape;627;g1541d7242c8_4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1541d7242c8_4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4" name="Google Shape;634;g1541d7242c8_4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1541d7242c8_4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1541d7242c8_4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541d7242c8_4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541d7242c8_4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1541d7242c8_4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1541d7242c8_4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1541d7242c8_4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1541d7242c8_4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47628957b9_0_1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47628957b9_0_1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41d7242c8_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41d7242c8_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541d7242c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541d7242c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1541d7242c8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1541d7242c8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541d7242c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1541d7242c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1541d7242c8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1541d7242c8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1541d7242c8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1" name="Google Shape;691;g1541d7242c8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1541d7242c8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1541d7242c8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1541d7242c8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1541d7242c8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541d7242c8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" name="Google Shape;712;g1541d7242c8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1541d7242c8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1541d7242c8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7628957b9_0_1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7628957b9_0_1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541d7242c8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541d7242c8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1541d7242c8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1541d7242c8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541d7242c8_1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541d7242c8_1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541d7242c8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1541d7242c8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47628957b9_0_1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47628957b9_0_1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Relationship Id="rId4" Type="http://schemas.openxmlformats.org/officeDocument/2006/relationships/image" Target="../media/image14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Relationship Id="rId6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10" Type="http://schemas.openxmlformats.org/officeDocument/2006/relationships/image" Target="../media/image46.png"/><Relationship Id="rId9" Type="http://schemas.openxmlformats.org/officeDocument/2006/relationships/image" Target="../media/image34.png"/><Relationship Id="rId5" Type="http://schemas.openxmlformats.org/officeDocument/2006/relationships/image" Target="../media/image19.png"/><Relationship Id="rId6" Type="http://schemas.openxmlformats.org/officeDocument/2006/relationships/image" Target="../media/image17.png"/><Relationship Id="rId7" Type="http://schemas.openxmlformats.org/officeDocument/2006/relationships/image" Target="../media/image24.png"/><Relationship Id="rId8" Type="http://schemas.openxmlformats.org/officeDocument/2006/relationships/image" Target="../media/image2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1.png"/><Relationship Id="rId5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Relationship Id="rId5" Type="http://schemas.openxmlformats.org/officeDocument/2006/relationships/image" Target="../media/image33.png"/><Relationship Id="rId6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5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Relationship Id="rId5" Type="http://schemas.openxmlformats.org/officeDocument/2006/relationships/image" Target="../media/image42.png"/><Relationship Id="rId6" Type="http://schemas.openxmlformats.org/officeDocument/2006/relationships/image" Target="../media/image39.png"/><Relationship Id="rId7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0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4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5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5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61.png"/><Relationship Id="rId4" Type="http://schemas.openxmlformats.org/officeDocument/2006/relationships/image" Target="../media/image5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developers.naver.com/docs/utils/captcha/examples/#%EC%BA%A1%EC%B0%A8-%ED%82%A4-%EB%B0%9C%EA%B8%89-%EC%9A%94%EC%B2%AD" TargetMode="External"/><Relationship Id="rId4" Type="http://schemas.openxmlformats.org/officeDocument/2006/relationships/image" Target="../media/image5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Relationship Id="rId5" Type="http://schemas.openxmlformats.org/officeDocument/2006/relationships/image" Target="../media/image5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6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image" Target="../media/image6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6.png"/><Relationship Id="rId4" Type="http://schemas.openxmlformats.org/officeDocument/2006/relationships/image" Target="../media/image72.png"/><Relationship Id="rId5" Type="http://schemas.openxmlformats.org/officeDocument/2006/relationships/image" Target="../media/image6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image" Target="../media/image66.png"/><Relationship Id="rId5" Type="http://schemas.openxmlformats.org/officeDocument/2006/relationships/image" Target="../media/image7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png"/><Relationship Id="rId4" Type="http://schemas.openxmlformats.org/officeDocument/2006/relationships/image" Target="../media/image80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7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82.png"/><Relationship Id="rId6" Type="http://schemas.openxmlformats.org/officeDocument/2006/relationships/image" Target="../media/image6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3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74.png"/><Relationship Id="rId4" Type="http://schemas.openxmlformats.org/officeDocument/2006/relationships/image" Target="../media/image75.png"/><Relationship Id="rId5" Type="http://schemas.openxmlformats.org/officeDocument/2006/relationships/image" Target="../media/image81.png"/><Relationship Id="rId6" Type="http://schemas.openxmlformats.org/officeDocument/2006/relationships/image" Target="../media/image88.png"/><Relationship Id="rId7" Type="http://schemas.openxmlformats.org/officeDocument/2006/relationships/image" Target="../media/image9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83.png"/><Relationship Id="rId4" Type="http://schemas.openxmlformats.org/officeDocument/2006/relationships/image" Target="../media/image86.png"/><Relationship Id="rId5" Type="http://schemas.openxmlformats.org/officeDocument/2006/relationships/image" Target="../media/image8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7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Relationship Id="rId4" Type="http://schemas.openxmlformats.org/officeDocument/2006/relationships/image" Target="../media/image74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6.png"/><Relationship Id="rId4" Type="http://schemas.openxmlformats.org/officeDocument/2006/relationships/image" Target="../media/image9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4.png"/><Relationship Id="rId4" Type="http://schemas.openxmlformats.org/officeDocument/2006/relationships/image" Target="../media/image89.png"/><Relationship Id="rId5" Type="http://schemas.openxmlformats.org/officeDocument/2006/relationships/image" Target="../media/image95.png"/><Relationship Id="rId6" Type="http://schemas.openxmlformats.org/officeDocument/2006/relationships/image" Target="../media/image94.png"/><Relationship Id="rId7" Type="http://schemas.openxmlformats.org/officeDocument/2006/relationships/image" Target="../media/image9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0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png"/><Relationship Id="rId4" Type="http://schemas.openxmlformats.org/officeDocument/2006/relationships/image" Target="../media/image10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05.png"/><Relationship Id="rId4" Type="http://schemas.openxmlformats.org/officeDocument/2006/relationships/image" Target="../media/image106.png"/><Relationship Id="rId5" Type="http://schemas.openxmlformats.org/officeDocument/2006/relationships/image" Target="../media/image132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04.png"/><Relationship Id="rId4" Type="http://schemas.openxmlformats.org/officeDocument/2006/relationships/image" Target="../media/image1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09.png"/><Relationship Id="rId4" Type="http://schemas.openxmlformats.org/officeDocument/2006/relationships/image" Target="../media/image111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9.png"/><Relationship Id="rId4" Type="http://schemas.openxmlformats.org/officeDocument/2006/relationships/image" Target="../media/image115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8.png"/><Relationship Id="rId4" Type="http://schemas.openxmlformats.org/officeDocument/2006/relationships/image" Target="../media/image10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3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21.png"/><Relationship Id="rId4" Type="http://schemas.openxmlformats.org/officeDocument/2006/relationships/image" Target="../media/image112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10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3.png"/><Relationship Id="rId4" Type="http://schemas.openxmlformats.org/officeDocument/2006/relationships/image" Target="../media/image11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2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22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23.png"/><Relationship Id="rId4" Type="http://schemas.openxmlformats.org/officeDocument/2006/relationships/image" Target="../media/image126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20.png"/><Relationship Id="rId4" Type="http://schemas.openxmlformats.org/officeDocument/2006/relationships/image" Target="../media/image124.png"/><Relationship Id="rId5" Type="http://schemas.openxmlformats.org/officeDocument/2006/relationships/image" Target="../media/image1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25.png"/><Relationship Id="rId4" Type="http://schemas.openxmlformats.org/officeDocument/2006/relationships/image" Target="../media/image131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127.png"/><Relationship Id="rId4" Type="http://schemas.openxmlformats.org/officeDocument/2006/relationships/image" Target="../media/image13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9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8.png"/><Relationship Id="rId8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390525" y="1307250"/>
            <a:ext cx="8222100" cy="174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항공사 통</a:t>
            </a:r>
            <a:r>
              <a:rPr lang="ko"/>
              <a:t>합 </a:t>
            </a:r>
            <a:r>
              <a:rPr lang="ko"/>
              <a:t>국내선 예약 플랫폼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+ 리뷰 시스템</a:t>
            </a:r>
            <a:endParaRPr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390525" y="3181970"/>
            <a:ext cx="8222100" cy="80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AI기반 스마트제조공정 빅데이터 분석 시스템 개발</a:t>
            </a:r>
            <a:endParaRPr sz="2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4조   -   이국두   김성현   김성준   정택부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USECASE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4" name="Google Shape;14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0" y="0"/>
            <a:ext cx="8765751" cy="4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ERD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2102" r="1026" t="2647"/>
          <a:stretch/>
        </p:blipFill>
        <p:spPr>
          <a:xfrm>
            <a:off x="2002225" y="155650"/>
            <a:ext cx="5044451" cy="4275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</a:t>
            </a:r>
            <a:r>
              <a:rPr lang="ko"/>
              <a:t>. 개발자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 sz="4344"/>
              <a:t>개발자</a:t>
            </a:r>
            <a:r>
              <a:rPr lang="ko"/>
              <a:t>(임무)</a:t>
            </a:r>
            <a:endParaRPr/>
          </a:p>
        </p:txBody>
      </p:sp>
      <p:sp>
        <p:nvSpPr>
          <p:cNvPr id="166" name="Google Shape;166;p2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910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ko" sz="3300"/>
              <a:t>정택부</a:t>
            </a:r>
            <a:r>
              <a:rPr lang="ko" sz="3300"/>
              <a:t> (</a:t>
            </a:r>
            <a:r>
              <a:rPr lang="ko" sz="2800"/>
              <a:t>카드 </a:t>
            </a:r>
            <a:r>
              <a:rPr lang="ko" sz="3300"/>
              <a:t>크롤링  -&gt; </a:t>
            </a:r>
            <a:r>
              <a:rPr lang="ko" sz="2700"/>
              <a:t>카드 </a:t>
            </a:r>
            <a:r>
              <a:rPr lang="ko" sz="3300"/>
              <a:t>더미이용)</a:t>
            </a:r>
            <a:endParaRPr sz="3300"/>
          </a:p>
          <a:p>
            <a:pPr indent="-3910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ko" sz="3300"/>
              <a:t>김성준</a:t>
            </a:r>
            <a:r>
              <a:rPr lang="ko" sz="3300"/>
              <a:t> </a:t>
            </a:r>
            <a:r>
              <a:rPr lang="ko" sz="3558"/>
              <a:t>(공지사항 게시판 </a:t>
            </a:r>
            <a:r>
              <a:rPr lang="ko" sz="2358"/>
              <a:t>경로, 목록, 검색, 입력, 수정, 삭제</a:t>
            </a:r>
            <a:r>
              <a:rPr lang="ko" sz="3558"/>
              <a:t>)</a:t>
            </a:r>
            <a:endParaRPr sz="3558"/>
          </a:p>
          <a:p>
            <a:pPr indent="-391001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★"/>
            </a:pPr>
            <a:r>
              <a:rPr b="1" lang="ko" sz="3300"/>
              <a:t>이국두</a:t>
            </a:r>
            <a:r>
              <a:rPr lang="ko" sz="3300"/>
              <a:t> </a:t>
            </a:r>
            <a:r>
              <a:rPr lang="ko" sz="3429"/>
              <a:t>(</a:t>
            </a:r>
            <a:r>
              <a:rPr lang="ko" sz="2629"/>
              <a:t>이용후기 </a:t>
            </a:r>
            <a:r>
              <a:rPr lang="ko" sz="3687"/>
              <a:t>게시판</a:t>
            </a:r>
            <a:r>
              <a:rPr lang="ko" sz="3429"/>
              <a:t> </a:t>
            </a:r>
            <a:r>
              <a:rPr lang="ko" sz="2229"/>
              <a:t>경로, 목록, 검색, 입력, 수정, 삭제</a:t>
            </a:r>
            <a:r>
              <a:rPr lang="ko" sz="3429"/>
              <a:t>)</a:t>
            </a:r>
            <a:endParaRPr sz="3429"/>
          </a:p>
          <a:p>
            <a:pPr indent="-391001" lvl="0" marL="457200" rtl="0" algn="l">
              <a:spcBef>
                <a:spcPts val="0"/>
              </a:spcBef>
              <a:spcAft>
                <a:spcPts val="0"/>
              </a:spcAft>
              <a:buSzPct val="96237"/>
              <a:buChar char="★"/>
            </a:pPr>
            <a:r>
              <a:rPr b="1" lang="ko" sz="3429"/>
              <a:t>김성현</a:t>
            </a:r>
            <a:r>
              <a:rPr lang="ko" sz="3429"/>
              <a:t> </a:t>
            </a:r>
            <a:r>
              <a:rPr lang="ko" sz="3170"/>
              <a:t>(</a:t>
            </a:r>
            <a:r>
              <a:rPr lang="ko" sz="2141"/>
              <a:t>항공기운항정보 </a:t>
            </a:r>
            <a:r>
              <a:rPr lang="ko" sz="3170"/>
              <a:t>크롤링</a:t>
            </a:r>
            <a:r>
              <a:rPr lang="ko" sz="3041"/>
              <a:t> -&gt; </a:t>
            </a:r>
            <a:r>
              <a:rPr lang="ko" sz="2141"/>
              <a:t>항공기운항정보</a:t>
            </a:r>
            <a:r>
              <a:rPr lang="ko" sz="3041"/>
              <a:t> </a:t>
            </a:r>
            <a:r>
              <a:rPr lang="ko" sz="3170"/>
              <a:t>검색더미이용</a:t>
            </a:r>
            <a:r>
              <a:rPr lang="ko" sz="3041"/>
              <a:t>)</a:t>
            </a:r>
            <a:endParaRPr sz="3041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ko" sz="2660"/>
              <a:t>   </a:t>
            </a:r>
            <a:r>
              <a:rPr lang="ko" sz="2530"/>
              <a:t>+   </a:t>
            </a:r>
            <a:r>
              <a:rPr lang="ko" sz="2272"/>
              <a:t>(</a:t>
            </a:r>
            <a:r>
              <a:rPr b="1" lang="ko" sz="2660"/>
              <a:t>예약 페이지</a:t>
            </a:r>
            <a:r>
              <a:rPr lang="ko" sz="2272"/>
              <a:t> 해당 </a:t>
            </a:r>
            <a:r>
              <a:rPr b="1" lang="ko" sz="2530"/>
              <a:t>항공사 홈페이지</a:t>
            </a:r>
            <a:r>
              <a:rPr lang="ko" sz="2272"/>
              <a:t>로 </a:t>
            </a:r>
            <a:r>
              <a:rPr b="1" lang="ko" sz="2530"/>
              <a:t>리다이렉트</a:t>
            </a:r>
            <a:r>
              <a:rPr lang="ko" sz="2272"/>
              <a:t>)</a:t>
            </a:r>
            <a:endParaRPr sz="2272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HOME</a:t>
            </a:r>
            <a:endParaRPr/>
          </a:p>
        </p:txBody>
      </p:sp>
      <p:sp>
        <p:nvSpPr>
          <p:cNvPr id="172" name="Google Shape;172;p28"/>
          <p:cNvSpPr txBox="1"/>
          <p:nvPr/>
        </p:nvSpPr>
        <p:spPr>
          <a:xfrm>
            <a:off x="4728825" y="2287800"/>
            <a:ext cx="373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메인 화면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로그인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회원가입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카드 조회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MAIN HOME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78" name="Google Shape;17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25" y="665050"/>
            <a:ext cx="4006488" cy="4478449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9"/>
          <p:cNvSpPr/>
          <p:nvPr/>
        </p:nvSpPr>
        <p:spPr>
          <a:xfrm flipH="1" rot="10800000">
            <a:off x="31400" y="1248625"/>
            <a:ext cx="3973800" cy="583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9"/>
          <p:cNvSpPr/>
          <p:nvPr/>
        </p:nvSpPr>
        <p:spPr>
          <a:xfrm flipH="1" rot="10800000">
            <a:off x="734300" y="3271600"/>
            <a:ext cx="2561400" cy="1003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838" y="857025"/>
            <a:ext cx="3686175" cy="59055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82" name="Google Shape;182;p29"/>
          <p:cNvSpPr/>
          <p:nvPr/>
        </p:nvSpPr>
        <p:spPr>
          <a:xfrm rot="-1149679">
            <a:off x="4182422" y="1303938"/>
            <a:ext cx="359200" cy="13055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9"/>
          <p:cNvSpPr/>
          <p:nvPr/>
        </p:nvSpPr>
        <p:spPr>
          <a:xfrm>
            <a:off x="4109050" y="3707950"/>
            <a:ext cx="359100" cy="130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4" name="Google Shape;1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05525" y="1599975"/>
            <a:ext cx="3752975" cy="33911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0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MAIN HOME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0" name="Google Shape;190;p30"/>
          <p:cNvSpPr/>
          <p:nvPr/>
        </p:nvSpPr>
        <p:spPr>
          <a:xfrm>
            <a:off x="2146075" y="1370900"/>
            <a:ext cx="1982100" cy="318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91" name="Google Shape;191;p30"/>
          <p:cNvCxnSpPr>
            <a:stCxn id="190" idx="2"/>
            <a:endCxn id="192" idx="0"/>
          </p:cNvCxnSpPr>
          <p:nvPr/>
        </p:nvCxnSpPr>
        <p:spPr>
          <a:xfrm rot="5400000">
            <a:off x="2569375" y="1924250"/>
            <a:ext cx="803100" cy="332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193" name="Google Shape;19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25" y="886883"/>
            <a:ext cx="5196426" cy="4024168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4" name="Google Shape;194;p30"/>
          <p:cNvSpPr/>
          <p:nvPr/>
        </p:nvSpPr>
        <p:spPr>
          <a:xfrm>
            <a:off x="6636325" y="1051325"/>
            <a:ext cx="15786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195" name="Google Shape;195;p30"/>
          <p:cNvSpPr/>
          <p:nvPr/>
        </p:nvSpPr>
        <p:spPr>
          <a:xfrm>
            <a:off x="6685275" y="2821550"/>
            <a:ext cx="15297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( x )</a:t>
            </a:r>
            <a:endParaRPr/>
          </a:p>
        </p:txBody>
      </p:sp>
      <p:sp>
        <p:nvSpPr>
          <p:cNvPr id="196" name="Google Shape;196;p30"/>
          <p:cNvSpPr/>
          <p:nvPr/>
        </p:nvSpPr>
        <p:spPr>
          <a:xfrm>
            <a:off x="6685275" y="1962650"/>
            <a:ext cx="15297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( o )</a:t>
            </a:r>
            <a:endParaRPr/>
          </a:p>
        </p:txBody>
      </p:sp>
      <p:sp>
        <p:nvSpPr>
          <p:cNvPr id="197" name="Google Shape;197;p30"/>
          <p:cNvSpPr/>
          <p:nvPr/>
        </p:nvSpPr>
        <p:spPr>
          <a:xfrm>
            <a:off x="1345125" y="1101725"/>
            <a:ext cx="3150300" cy="15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30"/>
          <p:cNvSpPr/>
          <p:nvPr/>
        </p:nvSpPr>
        <p:spPr>
          <a:xfrm>
            <a:off x="1345125" y="2006350"/>
            <a:ext cx="3150300" cy="15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30"/>
          <p:cNvSpPr/>
          <p:nvPr/>
        </p:nvSpPr>
        <p:spPr>
          <a:xfrm>
            <a:off x="1285450" y="2871950"/>
            <a:ext cx="1684500" cy="15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0" name="Google Shape;200;p30"/>
          <p:cNvCxnSpPr>
            <a:endCxn id="194" idx="1"/>
          </p:cNvCxnSpPr>
          <p:nvPr/>
        </p:nvCxnSpPr>
        <p:spPr>
          <a:xfrm>
            <a:off x="4511725" y="1175225"/>
            <a:ext cx="2124600" cy="39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30"/>
          <p:cNvCxnSpPr>
            <a:stCxn id="198" idx="3"/>
            <a:endCxn id="196" idx="1"/>
          </p:cNvCxnSpPr>
          <p:nvPr/>
        </p:nvCxnSpPr>
        <p:spPr>
          <a:xfrm>
            <a:off x="4495425" y="2083750"/>
            <a:ext cx="2190000" cy="6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30"/>
          <p:cNvCxnSpPr>
            <a:stCxn id="199" idx="3"/>
            <a:endCxn id="195" idx="1"/>
          </p:cNvCxnSpPr>
          <p:nvPr/>
        </p:nvCxnSpPr>
        <p:spPr>
          <a:xfrm>
            <a:off x="2969950" y="2949350"/>
            <a:ext cx="3715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3" name="Google Shape;203;p30"/>
          <p:cNvSpPr/>
          <p:nvPr/>
        </p:nvSpPr>
        <p:spPr>
          <a:xfrm>
            <a:off x="1345125" y="3856375"/>
            <a:ext cx="4430700" cy="842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30"/>
          <p:cNvSpPr/>
          <p:nvPr/>
        </p:nvSpPr>
        <p:spPr>
          <a:xfrm>
            <a:off x="6685275" y="4149925"/>
            <a:ext cx="1529700" cy="255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모두 이용 가능</a:t>
            </a:r>
            <a:endParaRPr/>
          </a:p>
        </p:txBody>
      </p:sp>
      <p:cxnSp>
        <p:nvCxnSpPr>
          <p:cNvPr id="205" name="Google Shape;205;p30"/>
          <p:cNvCxnSpPr>
            <a:stCxn id="203" idx="3"/>
            <a:endCxn id="204" idx="1"/>
          </p:cNvCxnSpPr>
          <p:nvPr/>
        </p:nvCxnSpPr>
        <p:spPr>
          <a:xfrm>
            <a:off x="5775825" y="4277725"/>
            <a:ext cx="909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06" name="Google Shape;20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625" y="3155450"/>
            <a:ext cx="2190000" cy="4467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625" y="2296550"/>
            <a:ext cx="2190000" cy="446700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0625" y="1375625"/>
            <a:ext cx="2190000" cy="3905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50" y="979375"/>
            <a:ext cx="2960974" cy="39791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950" y="979375"/>
            <a:ext cx="5465199" cy="1435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16" name="Google Shape;216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950" y="2534775"/>
            <a:ext cx="5465200" cy="24237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17" name="Google Shape;217;p31"/>
          <p:cNvSpPr/>
          <p:nvPr/>
        </p:nvSpPr>
        <p:spPr>
          <a:xfrm>
            <a:off x="3475050" y="2659725"/>
            <a:ext cx="2479800" cy="13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4380625" y="2162100"/>
            <a:ext cx="554400" cy="1386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9" name="Google Shape;219;p31"/>
          <p:cNvCxnSpPr>
            <a:endCxn id="217" idx="0"/>
          </p:cNvCxnSpPr>
          <p:nvPr/>
        </p:nvCxnSpPr>
        <p:spPr>
          <a:xfrm flipH="1" rot="-5400000">
            <a:off x="4510950" y="2455725"/>
            <a:ext cx="342600" cy="65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stealth"/>
          </a:ln>
        </p:spPr>
      </p:cxnSp>
      <p:cxnSp>
        <p:nvCxnSpPr>
          <p:cNvPr id="220" name="Google Shape;220;p31"/>
          <p:cNvCxnSpPr>
            <a:stCxn id="217" idx="2"/>
            <a:endCxn id="221" idx="0"/>
          </p:cNvCxnSpPr>
          <p:nvPr/>
        </p:nvCxnSpPr>
        <p:spPr>
          <a:xfrm flipH="1" rot="-5400000">
            <a:off x="4564650" y="2948625"/>
            <a:ext cx="1408800" cy="11082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221" name="Google Shape;221;p31"/>
          <p:cNvSpPr/>
          <p:nvPr/>
        </p:nvSpPr>
        <p:spPr>
          <a:xfrm>
            <a:off x="3733500" y="4206975"/>
            <a:ext cx="4179000" cy="6144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2" name="Google Shape;222;p31"/>
          <p:cNvCxnSpPr>
            <a:stCxn id="221" idx="3"/>
            <a:endCxn id="223" idx="2"/>
          </p:cNvCxnSpPr>
          <p:nvPr/>
        </p:nvCxnSpPr>
        <p:spPr>
          <a:xfrm rot="10800000">
            <a:off x="7337400" y="1670775"/>
            <a:ext cx="575100" cy="2843400"/>
          </a:xfrm>
          <a:prstGeom prst="bentConnector4">
            <a:avLst>
              <a:gd fmla="val -41406" name="adj1"/>
              <a:gd fmla="val 55401" name="adj2"/>
            </a:avLst>
          </a:prstGeom>
          <a:noFill/>
          <a:ln cap="flat" cmpd="sng" w="19050">
            <a:solidFill>
              <a:schemeClr val="accent3"/>
            </a:solidFill>
            <a:prstDash val="dash"/>
            <a:round/>
            <a:headEnd len="med" w="med" type="none"/>
            <a:tailEnd len="med" w="med" type="stealth"/>
          </a:ln>
        </p:spPr>
      </p:cxnSp>
      <p:pic>
        <p:nvPicPr>
          <p:cNvPr id="223" name="Google Shape;22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850" y="1402625"/>
            <a:ext cx="2765151" cy="268225"/>
          </a:xfrm>
          <a:prstGeom prst="rect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24" name="Google Shape;224;p31"/>
          <p:cNvSpPr/>
          <p:nvPr/>
        </p:nvSpPr>
        <p:spPr>
          <a:xfrm>
            <a:off x="7912500" y="1437250"/>
            <a:ext cx="758700" cy="18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1"/>
          <p:cNvSpPr/>
          <p:nvPr/>
        </p:nvSpPr>
        <p:spPr>
          <a:xfrm>
            <a:off x="6191400" y="1437250"/>
            <a:ext cx="1108200" cy="189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>
            <p:ph type="title"/>
          </p:nvPr>
        </p:nvSpPr>
        <p:spPr>
          <a:xfrm>
            <a:off x="1769100" y="2571750"/>
            <a:ext cx="28029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ABSTRACT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DEPENDENCY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USECASE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ERD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개발자</a:t>
            </a:r>
            <a:endParaRPr sz="3000"/>
          </a:p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코드설명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2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31" name="Google Shape;23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325"/>
            <a:ext cx="4347775" cy="41151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2" name="Google Shape;23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350"/>
            <a:ext cx="4347774" cy="2682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3" name="Google Shape;233;p32"/>
          <p:cNvSpPr/>
          <p:nvPr/>
        </p:nvSpPr>
        <p:spPr>
          <a:xfrm>
            <a:off x="2112750" y="698413"/>
            <a:ext cx="1035900" cy="212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34" name="Google Shape;234;p32"/>
          <p:cNvCxnSpPr/>
          <p:nvPr/>
        </p:nvCxnSpPr>
        <p:spPr>
          <a:xfrm flipH="1">
            <a:off x="1125800" y="905950"/>
            <a:ext cx="1509000" cy="293700"/>
          </a:xfrm>
          <a:prstGeom prst="bentConnector3">
            <a:avLst>
              <a:gd fmla="val 0" name="adj1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125" y="1028325"/>
            <a:ext cx="4702875" cy="1329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6" name="Google Shape;236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125" y="2658375"/>
            <a:ext cx="4702874" cy="581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37" name="Google Shape;237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1125" y="3539875"/>
            <a:ext cx="4702876" cy="16036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8" name="Google Shape;238;p32"/>
          <p:cNvSpPr txBox="1"/>
          <p:nvPr/>
        </p:nvSpPr>
        <p:spPr>
          <a:xfrm>
            <a:off x="2455325" y="2896275"/>
            <a:ext cx="1557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200">
                <a:latin typeface="Roboto"/>
                <a:ea typeface="Roboto"/>
                <a:cs typeface="Roboto"/>
                <a:sym typeface="Roboto"/>
              </a:rPr>
              <a:t>로그인ID가 관리자용 ID일 때 관리자페이지로 들어가짐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39" name="Google Shape;239;p32"/>
          <p:cNvCxnSpPr/>
          <p:nvPr/>
        </p:nvCxnSpPr>
        <p:spPr>
          <a:xfrm rot="10800000">
            <a:off x="2319575" y="3355575"/>
            <a:ext cx="277200" cy="4800"/>
          </a:xfrm>
          <a:prstGeom prst="bentConnector3">
            <a:avLst>
              <a:gd fmla="val 17641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240" name="Google Shape;240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2688" y="2224725"/>
            <a:ext cx="4200525" cy="11620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41" name="Google Shape;241;p32"/>
          <p:cNvCxnSpPr/>
          <p:nvPr/>
        </p:nvCxnSpPr>
        <p:spPr>
          <a:xfrm>
            <a:off x="930000" y="4560300"/>
            <a:ext cx="766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2" name="Google Shape;242;p32"/>
          <p:cNvCxnSpPr/>
          <p:nvPr/>
        </p:nvCxnSpPr>
        <p:spPr>
          <a:xfrm flipH="1" rot="10800000">
            <a:off x="1345950" y="3467125"/>
            <a:ext cx="815700" cy="57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3" name="Google Shape;243;p3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25800" y="960710"/>
            <a:ext cx="7066574" cy="316852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4" name="Google Shape;244;p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000" y="755013"/>
            <a:ext cx="7855502" cy="3518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0" name="Google Shape;2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225" y="894875"/>
            <a:ext cx="3991951" cy="2826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5" y="3877000"/>
            <a:ext cx="6207999" cy="11745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2" name="Google Shape;2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3250" y="1550750"/>
            <a:ext cx="3843725" cy="11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4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2750" y="1047098"/>
            <a:ext cx="3862951" cy="20179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750" y="3641600"/>
            <a:ext cx="1868125" cy="178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60" name="Google Shape;26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72750" y="4373650"/>
            <a:ext cx="3827575" cy="200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61" name="Google Shape;261;p34"/>
          <p:cNvCxnSpPr>
            <a:stCxn id="259" idx="2"/>
          </p:cNvCxnSpPr>
          <p:nvPr/>
        </p:nvCxnSpPr>
        <p:spPr>
          <a:xfrm>
            <a:off x="6006813" y="3820300"/>
            <a:ext cx="0" cy="403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047100"/>
            <a:ext cx="4488774" cy="379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" name="Google Shape;263;p34"/>
          <p:cNvCxnSpPr>
            <a:stCxn id="258" idx="1"/>
          </p:cNvCxnSpPr>
          <p:nvPr/>
        </p:nvCxnSpPr>
        <p:spPr>
          <a:xfrm flipH="1">
            <a:off x="3353450" y="2056073"/>
            <a:ext cx="1719300" cy="1007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4" name="Google Shape;264;p34"/>
          <p:cNvCxnSpPr>
            <a:endCxn id="259" idx="1"/>
          </p:cNvCxnSpPr>
          <p:nvPr/>
        </p:nvCxnSpPr>
        <p:spPr>
          <a:xfrm flipH="1" rot="10800000">
            <a:off x="2947250" y="3730950"/>
            <a:ext cx="2125500" cy="752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875150"/>
            <a:ext cx="4386424" cy="1889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1" name="Google Shape;27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50" y="2945575"/>
            <a:ext cx="4386424" cy="198377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2" name="Google Shape;27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76575" y="1659975"/>
            <a:ext cx="4344000" cy="1104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73" name="Google Shape;273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6575" y="2945575"/>
            <a:ext cx="4344001" cy="9620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4" name="Google Shape;274;p35"/>
          <p:cNvCxnSpPr>
            <a:endCxn id="272" idx="1"/>
          </p:cNvCxnSpPr>
          <p:nvPr/>
        </p:nvCxnSpPr>
        <p:spPr>
          <a:xfrm flipH="1" rot="10800000">
            <a:off x="3516175" y="2212425"/>
            <a:ext cx="1160400" cy="1501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75" name="Google Shape;275;p35"/>
          <p:cNvCxnSpPr>
            <a:endCxn id="273" idx="1"/>
          </p:cNvCxnSpPr>
          <p:nvPr/>
        </p:nvCxnSpPr>
        <p:spPr>
          <a:xfrm flipH="1" rot="10800000">
            <a:off x="3551575" y="3426588"/>
            <a:ext cx="1125000" cy="1271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6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1" name="Google Shape;2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4525" y="1040225"/>
            <a:ext cx="4913276" cy="352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7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87" name="Google Shape;28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975" y="1027950"/>
            <a:ext cx="3636525" cy="341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7"/>
          <p:cNvSpPr/>
          <p:nvPr/>
        </p:nvSpPr>
        <p:spPr>
          <a:xfrm>
            <a:off x="1801925" y="1077450"/>
            <a:ext cx="447900" cy="205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9" name="Google Shape;28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3299" y="2523775"/>
            <a:ext cx="3371850" cy="1809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0" name="Google Shape;290;p37"/>
          <p:cNvCxnSpPr>
            <a:stCxn id="289" idx="2"/>
          </p:cNvCxnSpPr>
          <p:nvPr/>
        </p:nvCxnSpPr>
        <p:spPr>
          <a:xfrm flipH="1">
            <a:off x="5615424" y="2704750"/>
            <a:ext cx="373800" cy="625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91" name="Google Shape;291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3300" y="1027950"/>
            <a:ext cx="4087676" cy="625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92" name="Google Shape;292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3300" y="3233525"/>
            <a:ext cx="4087675" cy="125172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93" name="Google Shape;293;p37"/>
          <p:cNvCxnSpPr>
            <a:endCxn id="289" idx="1"/>
          </p:cNvCxnSpPr>
          <p:nvPr/>
        </p:nvCxnSpPr>
        <p:spPr>
          <a:xfrm>
            <a:off x="3204999" y="2610663"/>
            <a:ext cx="1098300" cy="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8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99" name="Google Shape;29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5" y="1068325"/>
            <a:ext cx="4159299" cy="31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225" y="1068325"/>
            <a:ext cx="4362351" cy="4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01" name="Google Shape;301;p38"/>
          <p:cNvCxnSpPr>
            <a:endCxn id="300" idx="1"/>
          </p:cNvCxnSpPr>
          <p:nvPr/>
        </p:nvCxnSpPr>
        <p:spPr>
          <a:xfrm flipH="1" rot="10800000">
            <a:off x="1245125" y="1291675"/>
            <a:ext cx="3212100" cy="1736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02" name="Google Shape;302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7225" y="1723050"/>
            <a:ext cx="4362350" cy="600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3" name="Google Shape;30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225" y="2677425"/>
            <a:ext cx="3053925" cy="49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04" name="Google Shape;304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57225" y="3173625"/>
            <a:ext cx="3176675" cy="1906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idx="4294967295" type="body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250" y="1305075"/>
            <a:ext cx="4213724" cy="319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1600" y="2245600"/>
            <a:ext cx="3540725" cy="218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2" name="Google Shape;312;p39"/>
          <p:cNvCxnSpPr>
            <a:stCxn id="311" idx="1"/>
          </p:cNvCxnSpPr>
          <p:nvPr/>
        </p:nvCxnSpPr>
        <p:spPr>
          <a:xfrm rot="10800000">
            <a:off x="3884100" y="2157950"/>
            <a:ext cx="817500" cy="19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3" name="Google Shape;313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1400" y="2647212"/>
            <a:ext cx="2251017" cy="4467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14" name="Google Shape;314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1399" y="3477125"/>
            <a:ext cx="3972974" cy="491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15" name="Google Shape;315;p39"/>
          <p:cNvCxnSpPr>
            <a:stCxn id="313" idx="1"/>
          </p:cNvCxnSpPr>
          <p:nvPr/>
        </p:nvCxnSpPr>
        <p:spPr>
          <a:xfrm rot="10800000">
            <a:off x="1400800" y="2695662"/>
            <a:ext cx="3360600" cy="174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16" name="Google Shape;316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4250" y="946625"/>
            <a:ext cx="5676900" cy="285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mc:AlternateContent>
    <mc:Choice Requires="p14">
      <p:transition p14:dur="4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490250" y="488250"/>
            <a:ext cx="36594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lang="ko"/>
              <a:t>공지사항</a:t>
            </a:r>
            <a:endParaRPr/>
          </a:p>
        </p:txBody>
      </p:sp>
      <p:sp>
        <p:nvSpPr>
          <p:cNvPr id="322" name="Google Shape;322;p40"/>
          <p:cNvSpPr txBox="1"/>
          <p:nvPr/>
        </p:nvSpPr>
        <p:spPr>
          <a:xfrm>
            <a:off x="4728825" y="2287800"/>
            <a:ext cx="3739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작성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상세보기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수정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"/>
              <a:buAutoNum type="arabicPeriod"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삭제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1"/>
          <p:cNvPicPr preferRelativeResize="0"/>
          <p:nvPr/>
        </p:nvPicPr>
        <p:blipFill rotWithShape="1">
          <a:blip r:embed="rId3">
            <a:alphaModFix/>
          </a:blip>
          <a:srcRect b="0" l="9828" r="0" t="8290"/>
          <a:stretch/>
        </p:blipFill>
        <p:spPr>
          <a:xfrm>
            <a:off x="458025" y="707200"/>
            <a:ext cx="8227963" cy="4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41"/>
          <p:cNvSpPr/>
          <p:nvPr/>
        </p:nvSpPr>
        <p:spPr>
          <a:xfrm>
            <a:off x="553675" y="1490675"/>
            <a:ext cx="671400" cy="260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875" y="1482900"/>
            <a:ext cx="38510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29875" y="2056200"/>
            <a:ext cx="321945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1"/>
          <p:cNvSpPr/>
          <p:nvPr/>
        </p:nvSpPr>
        <p:spPr>
          <a:xfrm>
            <a:off x="1688875" y="1504100"/>
            <a:ext cx="774600" cy="171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1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ABSTRACT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42"/>
          <p:cNvSpPr/>
          <p:nvPr/>
        </p:nvSpPr>
        <p:spPr>
          <a:xfrm>
            <a:off x="2264775" y="3999075"/>
            <a:ext cx="4744800" cy="7827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42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3"/>
          <p:cNvPicPr preferRelativeResize="0"/>
          <p:nvPr/>
        </p:nvPicPr>
        <p:blipFill rotWithShape="1">
          <a:blip r:embed="rId3">
            <a:alphaModFix/>
          </a:blip>
          <a:srcRect b="-1800" l="0" r="0" t="1800"/>
          <a:stretch/>
        </p:blipFill>
        <p:spPr>
          <a:xfrm>
            <a:off x="3441425" y="102350"/>
            <a:ext cx="4768749" cy="5055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46" name="Google Shape;346;p43"/>
          <p:cNvSpPr txBox="1"/>
          <p:nvPr/>
        </p:nvSpPr>
        <p:spPr>
          <a:xfrm>
            <a:off x="381800" y="12000"/>
            <a:ext cx="22359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ko" sz="1500">
                <a:highlight>
                  <a:srgbClr val="FFFFFF"/>
                </a:highlight>
              </a:rPr>
              <a:t>캡차 키 발급 요청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7" name="Google Shape;347;p43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8350" y="228600"/>
            <a:ext cx="5649649" cy="385922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3" name="Google Shape;353;p44"/>
          <p:cNvPicPr preferRelativeResize="0"/>
          <p:nvPr/>
        </p:nvPicPr>
        <p:blipFill rotWithShape="1">
          <a:blip r:embed="rId4">
            <a:alphaModFix/>
          </a:blip>
          <a:srcRect b="0" l="1874" r="0" t="0"/>
          <a:stretch/>
        </p:blipFill>
        <p:spPr>
          <a:xfrm>
            <a:off x="5633550" y="2744550"/>
            <a:ext cx="3551925" cy="2322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4" name="Google Shape;354;p44"/>
          <p:cNvSpPr txBox="1"/>
          <p:nvPr/>
        </p:nvSpPr>
        <p:spPr>
          <a:xfrm>
            <a:off x="381800" y="12000"/>
            <a:ext cx="2865300" cy="8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ko" sz="1500">
                <a:highlight>
                  <a:srgbClr val="FFFFFF"/>
                </a:highlight>
              </a:rPr>
              <a:t>캡차 이미지 요청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5" name="Google Shape;355;p44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5"/>
          <p:cNvSpPr txBox="1"/>
          <p:nvPr/>
        </p:nvSpPr>
        <p:spPr>
          <a:xfrm>
            <a:off x="381800" y="12000"/>
            <a:ext cx="28653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rPr lang="ko" sz="1500">
                <a:highlight>
                  <a:srgbClr val="FFFFFF"/>
                </a:highlight>
              </a:rPr>
              <a:t>사용자 입력값 검증 요청</a:t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0"/>
              </a:spcAft>
              <a:buNone/>
            </a:pPr>
            <a:r>
              <a:t/>
            </a:r>
            <a:endParaRPr sz="15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4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45">
            <a:hlinkClick r:id="rId3"/>
          </p:cNvPr>
          <p:cNvSpPr txBox="1"/>
          <p:nvPr/>
        </p:nvSpPr>
        <p:spPr>
          <a:xfrm>
            <a:off x="6782600" y="4670550"/>
            <a:ext cx="33945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NAVER Developers 이미지 캡차 API 적용 가이드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62" name="Google Shape;362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6450" y="207375"/>
            <a:ext cx="5592100" cy="4248746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3" name="Google Shape;363;p45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46"/>
          <p:cNvSpPr/>
          <p:nvPr/>
        </p:nvSpPr>
        <p:spPr>
          <a:xfrm>
            <a:off x="4754375" y="4443075"/>
            <a:ext cx="282900" cy="252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0" name="Google Shape;370;p46"/>
          <p:cNvPicPr preferRelativeResize="0"/>
          <p:nvPr/>
        </p:nvPicPr>
        <p:blipFill rotWithShape="1">
          <a:blip r:embed="rId4">
            <a:alphaModFix/>
          </a:blip>
          <a:srcRect b="79335" l="29830" r="27911" t="0"/>
          <a:stretch/>
        </p:blipFill>
        <p:spPr>
          <a:xfrm>
            <a:off x="2589650" y="1173800"/>
            <a:ext cx="4095049" cy="1160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46"/>
          <p:cNvPicPr preferRelativeResize="0"/>
          <p:nvPr/>
        </p:nvPicPr>
        <p:blipFill rotWithShape="1">
          <a:blip r:embed="rId5">
            <a:alphaModFix/>
          </a:blip>
          <a:srcRect b="79366" l="29339" r="28401" t="0"/>
          <a:stretch/>
        </p:blipFill>
        <p:spPr>
          <a:xfrm>
            <a:off x="2589650" y="2571750"/>
            <a:ext cx="4095049" cy="11609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72" name="Google Shape;372;p46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7" name="Google Shape;3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7"/>
          <p:cNvSpPr/>
          <p:nvPr/>
        </p:nvSpPr>
        <p:spPr>
          <a:xfrm>
            <a:off x="4259125" y="4917100"/>
            <a:ext cx="672000" cy="2265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550" y="497175"/>
            <a:ext cx="5619750" cy="2563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0" name="Google Shape;380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550" y="4075600"/>
            <a:ext cx="5619749" cy="894754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81" name="Google Shape;381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3550" y="3027850"/>
            <a:ext cx="5619750" cy="1047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82" name="Google Shape;382;p47"/>
          <p:cNvSpPr txBox="1"/>
          <p:nvPr/>
        </p:nvSpPr>
        <p:spPr>
          <a:xfrm>
            <a:off x="413600" y="4669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7"/>
          <p:cNvSpPr txBox="1"/>
          <p:nvPr/>
        </p:nvSpPr>
        <p:spPr>
          <a:xfrm>
            <a:off x="489800" y="30577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4" name="Google Shape;384;p47"/>
          <p:cNvSpPr txBox="1"/>
          <p:nvPr/>
        </p:nvSpPr>
        <p:spPr>
          <a:xfrm>
            <a:off x="489800" y="40483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5" name="Google Shape;385;p47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8"/>
          <p:cNvPicPr preferRelativeResize="0"/>
          <p:nvPr/>
        </p:nvPicPr>
        <p:blipFill rotWithShape="1">
          <a:blip r:embed="rId4">
            <a:alphaModFix/>
          </a:blip>
          <a:srcRect b="0" l="0" r="2458" t="0"/>
          <a:stretch/>
        </p:blipFill>
        <p:spPr>
          <a:xfrm>
            <a:off x="2913350" y="1714075"/>
            <a:ext cx="4041350" cy="2219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38400" y="255275"/>
            <a:ext cx="42672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8"/>
          <p:cNvSpPr/>
          <p:nvPr/>
        </p:nvSpPr>
        <p:spPr>
          <a:xfrm>
            <a:off x="4280350" y="4902950"/>
            <a:ext cx="643800" cy="2406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8"/>
          <p:cNvSpPr txBox="1"/>
          <p:nvPr/>
        </p:nvSpPr>
        <p:spPr>
          <a:xfrm>
            <a:off x="2414875" y="1866475"/>
            <a:ext cx="58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5" name="Google Shape;395;p48"/>
          <p:cNvSpPr txBox="1"/>
          <p:nvPr/>
        </p:nvSpPr>
        <p:spPr>
          <a:xfrm>
            <a:off x="2414875" y="2171275"/>
            <a:ext cx="58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48"/>
          <p:cNvSpPr txBox="1"/>
          <p:nvPr/>
        </p:nvSpPr>
        <p:spPr>
          <a:xfrm>
            <a:off x="2338675" y="3161875"/>
            <a:ext cx="764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1" name="Google Shape;4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49"/>
          <p:cNvSpPr/>
          <p:nvPr/>
        </p:nvSpPr>
        <p:spPr>
          <a:xfrm>
            <a:off x="4265375" y="4889650"/>
            <a:ext cx="651900" cy="2658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3" name="Google Shape;403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9271" y="1163858"/>
            <a:ext cx="3549401" cy="10791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04" name="Google Shape;404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488" y="2800351"/>
            <a:ext cx="5296974" cy="111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05" name="Google Shape;405;p49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50"/>
          <p:cNvPicPr preferRelativeResize="0"/>
          <p:nvPr/>
        </p:nvPicPr>
        <p:blipFill rotWithShape="1">
          <a:blip r:embed="rId3">
            <a:alphaModFix/>
          </a:blip>
          <a:srcRect b="0" l="9828" r="0" t="8290"/>
          <a:stretch/>
        </p:blipFill>
        <p:spPr>
          <a:xfrm>
            <a:off x="458025" y="707200"/>
            <a:ext cx="8227963" cy="4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50"/>
          <p:cNvSpPr/>
          <p:nvPr/>
        </p:nvSpPr>
        <p:spPr>
          <a:xfrm>
            <a:off x="2835350" y="2610475"/>
            <a:ext cx="2367000" cy="16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150" y="3508600"/>
            <a:ext cx="4018425" cy="14407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3" name="Google Shape;413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150" y="290521"/>
            <a:ext cx="2932476" cy="1691813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14" name="Google Shape;414;p50"/>
          <p:cNvPicPr preferRelativeResize="0"/>
          <p:nvPr/>
        </p:nvPicPr>
        <p:blipFill rotWithShape="1">
          <a:blip r:embed="rId6">
            <a:alphaModFix/>
          </a:blip>
          <a:srcRect b="9788" l="0" r="0" t="0"/>
          <a:stretch/>
        </p:blipFill>
        <p:spPr>
          <a:xfrm>
            <a:off x="2830150" y="1982324"/>
            <a:ext cx="3317900" cy="15262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15" name="Google Shape;415;p50"/>
          <p:cNvSpPr txBox="1"/>
          <p:nvPr/>
        </p:nvSpPr>
        <p:spPr>
          <a:xfrm>
            <a:off x="566000" y="3907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6" name="Google Shape;416;p50"/>
          <p:cNvSpPr txBox="1"/>
          <p:nvPr/>
        </p:nvSpPr>
        <p:spPr>
          <a:xfrm>
            <a:off x="642200" y="20476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7" name="Google Shape;417;p50"/>
          <p:cNvSpPr txBox="1"/>
          <p:nvPr/>
        </p:nvSpPr>
        <p:spPr>
          <a:xfrm>
            <a:off x="651650" y="36151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18" name="Google Shape;418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" y="220738"/>
            <a:ext cx="7239000" cy="48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50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Google Shape;42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52725"/>
            <a:ext cx="7239000" cy="48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675" y="2388224"/>
            <a:ext cx="3254500" cy="9374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6" name="Google Shape;426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673" y="505425"/>
            <a:ext cx="3590225" cy="181537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27" name="Google Shape;427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0675" y="3399423"/>
            <a:ext cx="4986775" cy="846379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28" name="Google Shape;428;p51"/>
          <p:cNvSpPr txBox="1"/>
          <p:nvPr/>
        </p:nvSpPr>
        <p:spPr>
          <a:xfrm>
            <a:off x="1099400" y="3907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Google Shape;429;p51"/>
          <p:cNvSpPr txBox="1"/>
          <p:nvPr/>
        </p:nvSpPr>
        <p:spPr>
          <a:xfrm>
            <a:off x="1079800" y="23339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Google Shape;430;p51"/>
          <p:cNvSpPr/>
          <p:nvPr/>
        </p:nvSpPr>
        <p:spPr>
          <a:xfrm>
            <a:off x="1846575" y="3353525"/>
            <a:ext cx="1548600" cy="4386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p51"/>
          <p:cNvSpPr txBox="1"/>
          <p:nvPr/>
        </p:nvSpPr>
        <p:spPr>
          <a:xfrm>
            <a:off x="1079800" y="34540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51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유인요인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항공사가 난립하는 현재, 항공사의 선택에 대한 소비자의 부담이 가중되고 있음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가격비교 사이트가 존재하나, 여행사 DB를 통한 서비스를 목표로 하기에 일반적으로 항공사 예매보다 가격이 높음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이에 항공사 홈페이지의 정보를 직접적으로 사용하여 저렴한 예약 시스템을 만듦과 동시에, 소비자의 선택에 도움을 줄 요소를 동시에 제공하여야 할 필요성이 존재</a:t>
            </a:r>
            <a:endParaRPr sz="1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88" y="0"/>
            <a:ext cx="66566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2"/>
          <p:cNvSpPr/>
          <p:nvPr/>
        </p:nvSpPr>
        <p:spPr>
          <a:xfrm>
            <a:off x="6643400" y="4287425"/>
            <a:ext cx="558900" cy="29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52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53"/>
          <p:cNvPicPr preferRelativeResize="0"/>
          <p:nvPr/>
        </p:nvPicPr>
        <p:blipFill rotWithShape="1">
          <a:blip r:embed="rId3">
            <a:alphaModFix/>
          </a:blip>
          <a:srcRect b="0" l="4599" r="48797" t="0"/>
          <a:stretch/>
        </p:blipFill>
        <p:spPr>
          <a:xfrm>
            <a:off x="176875" y="138250"/>
            <a:ext cx="749950" cy="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755150"/>
            <a:ext cx="3986575" cy="1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925" y="143600"/>
            <a:ext cx="4612224" cy="14827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47" name="Google Shape;44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925" y="4332125"/>
            <a:ext cx="5479274" cy="7239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48" name="Google Shape;448;p53"/>
          <p:cNvSpPr txBox="1"/>
          <p:nvPr/>
        </p:nvSpPr>
        <p:spPr>
          <a:xfrm>
            <a:off x="1780525" y="1665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53"/>
          <p:cNvSpPr txBox="1"/>
          <p:nvPr/>
        </p:nvSpPr>
        <p:spPr>
          <a:xfrm>
            <a:off x="1866175" y="15912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53"/>
          <p:cNvSpPr txBox="1"/>
          <p:nvPr/>
        </p:nvSpPr>
        <p:spPr>
          <a:xfrm>
            <a:off x="1866175" y="42983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51" name="Google Shape;451;p53"/>
          <p:cNvPicPr preferRelativeResize="0"/>
          <p:nvPr/>
        </p:nvPicPr>
        <p:blipFill rotWithShape="1">
          <a:blip r:embed="rId7">
            <a:alphaModFix/>
          </a:blip>
          <a:srcRect b="0" l="0" r="0" t="3901"/>
          <a:stretch/>
        </p:blipFill>
        <p:spPr>
          <a:xfrm>
            <a:off x="3424925" y="1657175"/>
            <a:ext cx="4108074" cy="2636025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52" name="Google Shape;452;p53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7" name="Google Shape;45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75" y="74175"/>
            <a:ext cx="4314825" cy="127635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458" name="Google Shape;45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850" y="1545775"/>
            <a:ext cx="607537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275" y="1545775"/>
            <a:ext cx="6922551" cy="3258126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54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5" name="Google Shape;46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88" y="0"/>
            <a:ext cx="66566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5"/>
          <p:cNvSpPr/>
          <p:nvPr/>
        </p:nvSpPr>
        <p:spPr>
          <a:xfrm>
            <a:off x="7169725" y="4287425"/>
            <a:ext cx="558900" cy="2973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55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5" y="755150"/>
            <a:ext cx="3986575" cy="1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56"/>
          <p:cNvSpPr txBox="1"/>
          <p:nvPr/>
        </p:nvSpPr>
        <p:spPr>
          <a:xfrm>
            <a:off x="1780525" y="1665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6"/>
          <p:cNvSpPr txBox="1"/>
          <p:nvPr/>
        </p:nvSpPr>
        <p:spPr>
          <a:xfrm>
            <a:off x="1866175" y="18960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Google Shape;475;p56"/>
          <p:cNvSpPr txBox="1"/>
          <p:nvPr/>
        </p:nvSpPr>
        <p:spPr>
          <a:xfrm>
            <a:off x="1866175" y="29563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6" name="Google Shape;476;p56"/>
          <p:cNvPicPr preferRelativeResize="0"/>
          <p:nvPr/>
        </p:nvPicPr>
        <p:blipFill rotWithShape="1">
          <a:blip r:embed="rId4">
            <a:alphaModFix/>
          </a:blip>
          <a:srcRect b="0" l="49681" r="6356" t="0"/>
          <a:stretch/>
        </p:blipFill>
        <p:spPr>
          <a:xfrm>
            <a:off x="205175" y="166550"/>
            <a:ext cx="707500" cy="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925" y="1971425"/>
            <a:ext cx="35337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925" y="3045800"/>
            <a:ext cx="41624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6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80" name="Google Shape;480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925" y="179075"/>
            <a:ext cx="3932193" cy="16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Google Shape;48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1175"/>
            <a:ext cx="42862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5" y="1837875"/>
            <a:ext cx="6897425" cy="29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7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8"/>
          <p:cNvPicPr preferRelativeResize="0"/>
          <p:nvPr/>
        </p:nvPicPr>
        <p:blipFill rotWithShape="1">
          <a:blip r:embed="rId3">
            <a:alphaModFix/>
          </a:blip>
          <a:srcRect b="0" l="9828" r="0" t="8290"/>
          <a:stretch/>
        </p:blipFill>
        <p:spPr>
          <a:xfrm>
            <a:off x="387600" y="417125"/>
            <a:ext cx="8227963" cy="44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58"/>
          <p:cNvPicPr preferRelativeResize="0"/>
          <p:nvPr/>
        </p:nvPicPr>
        <p:blipFill rotWithShape="1">
          <a:blip r:embed="rId4">
            <a:alphaModFix/>
          </a:blip>
          <a:srcRect b="1085" l="4940" r="6829" t="1085"/>
          <a:stretch/>
        </p:blipFill>
        <p:spPr>
          <a:xfrm>
            <a:off x="6498600" y="737975"/>
            <a:ext cx="571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0" y="417125"/>
            <a:ext cx="5740479" cy="17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58"/>
          <p:cNvSpPr/>
          <p:nvPr/>
        </p:nvSpPr>
        <p:spPr>
          <a:xfrm>
            <a:off x="3131463" y="2546800"/>
            <a:ext cx="393600" cy="5355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8"/>
          <p:cNvSpPr/>
          <p:nvPr/>
        </p:nvSpPr>
        <p:spPr>
          <a:xfrm>
            <a:off x="587225" y="2129575"/>
            <a:ext cx="290100" cy="2030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25" y="3131825"/>
            <a:ext cx="5740476" cy="1703281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8"/>
          <p:cNvSpPr/>
          <p:nvPr/>
        </p:nvSpPr>
        <p:spPr>
          <a:xfrm>
            <a:off x="1018800" y="3295500"/>
            <a:ext cx="742800" cy="196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9" name="Google Shape;499;p5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075" y="737975"/>
            <a:ext cx="5715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8"/>
          <p:cNvSpPr/>
          <p:nvPr/>
        </p:nvSpPr>
        <p:spPr>
          <a:xfrm>
            <a:off x="7390725" y="2115600"/>
            <a:ext cx="571500" cy="245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8"/>
          <p:cNvSpPr/>
          <p:nvPr/>
        </p:nvSpPr>
        <p:spPr>
          <a:xfrm>
            <a:off x="2096850" y="3082300"/>
            <a:ext cx="903600" cy="196200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58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?.이용후기</a:t>
            </a:r>
            <a:r>
              <a:rPr lang="ko" sz="3900"/>
              <a:t>(Board_r)</a:t>
            </a:r>
            <a:endParaRPr sz="39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6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</a:t>
            </a:r>
            <a:r>
              <a:rPr lang="ko" sz="2200"/>
              <a:t>(Board_r)</a:t>
            </a:r>
            <a:endParaRPr sz="2200"/>
          </a:p>
        </p:txBody>
      </p:sp>
      <p:sp>
        <p:nvSpPr>
          <p:cNvPr id="513" name="Google Shape;513;p60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(pro30 완성.파일) 레거시버전을 부트버전으로 변경 실패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(부트버전 board.파일)mapper와 jpa가 혼용이 안 되어서 실패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원래 가져온 airline프로젝트에 있는 공지사항 게시판을 이용해 회원뷰와 관리자뷰 마이페이지(회원)뷰를 각각 만들었다.</a:t>
            </a:r>
            <a:endParaRPr sz="2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6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이용후기(관리자)</a:t>
            </a:r>
            <a:endParaRPr/>
          </a:p>
        </p:txBody>
      </p:sp>
      <p:sp>
        <p:nvSpPr>
          <p:cNvPr id="519" name="Google Shape;519;p61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리스트 </a:t>
            </a:r>
            <a:r>
              <a:rPr lang="ko" sz="2100"/>
              <a:t>(관리페이지)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관리자 공지 입력창</a:t>
            </a:r>
            <a:r>
              <a:rPr lang="ko" sz="2100">
                <a:solidFill>
                  <a:srgbClr val="666666"/>
                </a:solidFill>
              </a:rPr>
              <a:t>(관리자는 네이버캡차사용)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상세페이지</a:t>
            </a:r>
            <a:endParaRPr sz="2100">
              <a:solidFill>
                <a:srgbClr val="666666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수정</a:t>
            </a:r>
            <a:r>
              <a:rPr lang="ko" sz="2500"/>
              <a:t> </a:t>
            </a:r>
            <a:r>
              <a:rPr lang="ko" sz="2100"/>
              <a:t>(관리자가 적은 공지사항만 수정 버튼)   </a:t>
            </a:r>
            <a:r>
              <a:rPr lang="ko" sz="2500"/>
              <a:t>   </a:t>
            </a:r>
            <a:endParaRPr sz="23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삭제</a:t>
            </a:r>
            <a:r>
              <a:rPr lang="ko" sz="2500"/>
              <a:t> </a:t>
            </a:r>
            <a:r>
              <a:rPr lang="ko" sz="2100"/>
              <a:t>모든 글 삭제 가능</a:t>
            </a:r>
            <a:endParaRPr sz="21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검색</a:t>
            </a:r>
            <a:r>
              <a:rPr lang="ko" sz="2500"/>
              <a:t> </a:t>
            </a:r>
            <a:r>
              <a:rPr lang="ko" sz="2100"/>
              <a:t>제목 + 내용 + 작성자 검색 기능 바로잡기 및 추가</a:t>
            </a:r>
            <a:endParaRPr sz="2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분석</a:t>
            </a:r>
            <a:endParaRPr/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항공권 가격 정보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제휴카드 등 할인 정보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리뷰 및 별점을 통한 선호도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기타 국내선 운항 및 이용정보</a:t>
            </a:r>
            <a:endParaRPr sz="25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198" cy="4209602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62"/>
          <p:cNvSpPr txBox="1"/>
          <p:nvPr/>
        </p:nvSpPr>
        <p:spPr>
          <a:xfrm>
            <a:off x="5030300" y="976350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리스트 이용 후기 관리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025" y="668875"/>
            <a:ext cx="2676525" cy="20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013" y="1653400"/>
            <a:ext cx="8372475" cy="2952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63"/>
          <p:cNvSpPr txBox="1"/>
          <p:nvPr/>
        </p:nvSpPr>
        <p:spPr>
          <a:xfrm>
            <a:off x="5030300" y="976350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관리자 공지 입력창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11940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650" y="310225"/>
            <a:ext cx="323850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4"/>
          <p:cNvSpPr txBox="1"/>
          <p:nvPr/>
        </p:nvSpPr>
        <p:spPr>
          <a:xfrm>
            <a:off x="5030300" y="976350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관리자 상세페이지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00" y="152400"/>
            <a:ext cx="74542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75" y="826013"/>
            <a:ext cx="30670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5"/>
          <p:cNvSpPr txBox="1"/>
          <p:nvPr/>
        </p:nvSpPr>
        <p:spPr>
          <a:xfrm>
            <a:off x="6402850" y="1747525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관리자 공지 수정창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66"/>
          <p:cNvPicPr preferRelativeResize="0"/>
          <p:nvPr/>
        </p:nvPicPr>
        <p:blipFill rotWithShape="1">
          <a:blip r:embed="rId3">
            <a:alphaModFix/>
          </a:blip>
          <a:srcRect b="0" l="0" r="0" t="-2796"/>
          <a:stretch/>
        </p:blipFill>
        <p:spPr>
          <a:xfrm>
            <a:off x="32125" y="131175"/>
            <a:ext cx="8839201" cy="1939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2" name="Google Shape;552;p66"/>
          <p:cNvCxnSpPr/>
          <p:nvPr/>
        </p:nvCxnSpPr>
        <p:spPr>
          <a:xfrm flipH="1" rot="10800000">
            <a:off x="84900" y="309625"/>
            <a:ext cx="3070500" cy="21300"/>
          </a:xfrm>
          <a:prstGeom prst="straightConnector1">
            <a:avLst/>
          </a:prstGeom>
          <a:noFill/>
          <a:ln cap="flat" cmpd="sng" w="1524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66"/>
          <p:cNvCxnSpPr/>
          <p:nvPr/>
        </p:nvCxnSpPr>
        <p:spPr>
          <a:xfrm flipH="1" rot="10800000">
            <a:off x="6522950" y="311275"/>
            <a:ext cx="2157900" cy="18000"/>
          </a:xfrm>
          <a:prstGeom prst="straightConnector1">
            <a:avLst/>
          </a:prstGeom>
          <a:noFill/>
          <a:ln cap="flat" cmpd="sng" w="152400">
            <a:solidFill>
              <a:srgbClr val="D9D9D9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66"/>
          <p:cNvCxnSpPr/>
          <p:nvPr/>
        </p:nvCxnSpPr>
        <p:spPr>
          <a:xfrm flipH="1" rot="10800000">
            <a:off x="848850" y="615575"/>
            <a:ext cx="2349000" cy="141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5" name="Google Shape;555;p66"/>
          <p:cNvCxnSpPr/>
          <p:nvPr/>
        </p:nvCxnSpPr>
        <p:spPr>
          <a:xfrm>
            <a:off x="3636525" y="360825"/>
            <a:ext cx="14505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6" name="Google Shape;55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875" y="2031723"/>
            <a:ext cx="5809834" cy="27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00" y="2181213"/>
            <a:ext cx="224790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6"/>
          <p:cNvSpPr txBox="1"/>
          <p:nvPr/>
        </p:nvSpPr>
        <p:spPr>
          <a:xfrm>
            <a:off x="5914675" y="2646025"/>
            <a:ext cx="2292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관리자 삭제시 이동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이용후기(회원)</a:t>
            </a:r>
            <a:endParaRPr/>
          </a:p>
        </p:txBody>
      </p:sp>
      <p:sp>
        <p:nvSpPr>
          <p:cNvPr id="564" name="Google Shape;564;p67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</a:t>
            </a:r>
            <a:r>
              <a:rPr lang="ko" sz="2500">
                <a:solidFill>
                  <a:srgbClr val="434343"/>
                </a:solidFill>
              </a:rPr>
              <a:t>리스트</a:t>
            </a:r>
            <a:endParaRPr sz="2500">
              <a:solidFill>
                <a:srgbClr val="434343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이용후기 상세페이지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회원 입력창</a:t>
            </a:r>
            <a:endParaRPr sz="2500">
              <a:solidFill>
                <a:schemeClr val="dk2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회원글 수정창 </a:t>
            </a:r>
            <a:r>
              <a:rPr lang="ko" sz="2100"/>
              <a:t>(회원이 적은 글만 수정 삭제 버튼)</a:t>
            </a:r>
            <a:endParaRPr sz="2500"/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삭제 </a:t>
            </a:r>
            <a:r>
              <a:rPr lang="ko" sz="2100"/>
              <a:t>(회원이 적은 글만 수정 삭제 버튼)</a:t>
            </a:r>
            <a:endParaRPr sz="2500">
              <a:solidFill>
                <a:srgbClr val="434343"/>
              </a:solidFill>
            </a:endParaRPr>
          </a:p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검색 </a:t>
            </a:r>
            <a:r>
              <a:rPr lang="ko" sz="2100"/>
              <a:t>제목 + 내용 + 작성자 검색 기능 바로잡기 및 추가</a:t>
            </a:r>
            <a:endParaRPr sz="1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7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관리자)경로설정의 오류시 해결방안 1</a:t>
            </a:r>
            <a:endParaRPr/>
          </a:p>
        </p:txBody>
      </p:sp>
      <p:sp>
        <p:nvSpPr>
          <p:cNvPr id="578" name="Google Shape;578;p70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4810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3421"/>
              <a:t>1. 경로를 찾아서 바꿔준다.</a:t>
            </a:r>
            <a:endParaRPr sz="3421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 +</a:t>
            </a:r>
            <a:endParaRPr sz="262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ex)뷰에서 경로설정시( 컨드롤러의 @GetMapping을 활용한 경우 </a:t>
            </a:r>
            <a:r>
              <a:rPr lang="ko" sz="2628"/>
              <a:t>@GetMapping 경로의 주소를</a:t>
            </a:r>
            <a:r>
              <a:rPr lang="ko" sz="2628"/>
              <a:t> 확인한다. ) 해당 뷰 파일명이 아닌 컨트롤러에서 설정한 경로로 되기 때문.</a:t>
            </a:r>
            <a:endParaRPr sz="262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0"/>
              <a:t>참고로 해당 프로젝트는 </a:t>
            </a:r>
            <a:r>
              <a:rPr lang="ko" sz="249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@Controller된 부분이 @RequestMapping으로 되어있는 class 안에 </a:t>
            </a:r>
            <a:r>
              <a:rPr lang="ko" sz="2308">
                <a:solidFill>
                  <a:srgbClr val="434343"/>
                </a:solidFill>
              </a:rPr>
              <a:t>@GetMapping</a:t>
            </a:r>
            <a:r>
              <a:rPr lang="ko" sz="2308"/>
              <a:t> , </a:t>
            </a:r>
            <a:r>
              <a:rPr lang="ko" sz="2308">
                <a:solidFill>
                  <a:srgbClr val="434343"/>
                </a:solidFill>
              </a:rPr>
              <a:t>@postMapping</a:t>
            </a:r>
            <a:r>
              <a:rPr lang="ko" sz="2308"/>
              <a:t>을 사용</a:t>
            </a:r>
            <a:endParaRPr sz="23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 @RequestMapping("/notice2/**")</a:t>
            </a:r>
            <a:endParaRPr sz="262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 @GetMapping("notice22Delete")</a:t>
            </a:r>
            <a:endParaRPr sz="2628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579" name="Google Shape;579;p70"/>
          <p:cNvPicPr preferRelativeResize="0"/>
          <p:nvPr/>
        </p:nvPicPr>
        <p:blipFill rotWithShape="1">
          <a:blip r:embed="rId3">
            <a:alphaModFix/>
          </a:blip>
          <a:srcRect b="66494" l="0" r="1156" t="0"/>
          <a:stretch/>
        </p:blipFill>
        <p:spPr>
          <a:xfrm>
            <a:off x="4116375" y="3770950"/>
            <a:ext cx="4309900" cy="9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4" name="Google Shape;58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00" y="49600"/>
            <a:ext cx="5603576" cy="27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71"/>
          <p:cNvPicPr preferRelativeResize="0"/>
          <p:nvPr/>
        </p:nvPicPr>
        <p:blipFill rotWithShape="1">
          <a:blip r:embed="rId4">
            <a:alphaModFix/>
          </a:blip>
          <a:srcRect b="0" l="0" r="25799" t="0"/>
          <a:stretch/>
        </p:blipFill>
        <p:spPr>
          <a:xfrm>
            <a:off x="125200" y="2223950"/>
            <a:ext cx="4248699" cy="278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Google Shape;586;p71"/>
          <p:cNvCxnSpPr>
            <a:stCxn id="585" idx="3"/>
            <a:endCxn id="584" idx="2"/>
          </p:cNvCxnSpPr>
          <p:nvPr/>
        </p:nvCxnSpPr>
        <p:spPr>
          <a:xfrm flipH="1" rot="10800000">
            <a:off x="4373899" y="2775312"/>
            <a:ext cx="1788300" cy="8412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71"/>
          <p:cNvSpPr/>
          <p:nvPr/>
        </p:nvSpPr>
        <p:spPr>
          <a:xfrm>
            <a:off x="5932238" y="2476250"/>
            <a:ext cx="459900" cy="452700"/>
          </a:xfrm>
          <a:prstGeom prst="up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88" name="Google Shape;588;p71"/>
          <p:cNvCxnSpPr/>
          <p:nvPr/>
        </p:nvCxnSpPr>
        <p:spPr>
          <a:xfrm>
            <a:off x="3608225" y="389125"/>
            <a:ext cx="17901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71"/>
          <p:cNvCxnSpPr/>
          <p:nvPr/>
        </p:nvCxnSpPr>
        <p:spPr>
          <a:xfrm>
            <a:off x="668875" y="3123875"/>
            <a:ext cx="17901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71"/>
          <p:cNvCxnSpPr/>
          <p:nvPr/>
        </p:nvCxnSpPr>
        <p:spPr>
          <a:xfrm>
            <a:off x="4988425" y="1748100"/>
            <a:ext cx="17901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1" name="Google Shape;591;p71"/>
          <p:cNvSpPr txBox="1"/>
          <p:nvPr/>
        </p:nvSpPr>
        <p:spPr>
          <a:xfrm>
            <a:off x="6714150" y="1783475"/>
            <a:ext cx="1853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삭제 완료시 이동 주소</a:t>
            </a:r>
            <a:endParaRPr sz="1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2" name="Google Shape;592;p71"/>
          <p:cNvSpPr/>
          <p:nvPr/>
        </p:nvSpPr>
        <p:spPr>
          <a:xfrm>
            <a:off x="714575" y="509400"/>
            <a:ext cx="1662600" cy="62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Controller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endParaRPr/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/>
              <a:t>동적 웹 크롤링을 사용하여 국내 항공사들의 가격 및 운항정보를 통합하여 제공</a:t>
            </a:r>
            <a:endParaRPr sz="25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87350" lvl="0" marL="457200" rtl="0" algn="l">
              <a:spcBef>
                <a:spcPts val="1200"/>
              </a:spcBef>
              <a:spcAft>
                <a:spcPts val="0"/>
              </a:spcAft>
              <a:buSzPts val="2500"/>
              <a:buChar char="➔"/>
            </a:pPr>
            <a:r>
              <a:rPr lang="ko" sz="2500"/>
              <a:t>리뷰 및 제휴카드 등 항공사 선택에 관련한 다양한 정보를 제공하여 소비자의 현명한 소비를 장려</a:t>
            </a:r>
            <a:endParaRPr sz="25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72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관리자)경로설정의 오류시 해결방안 1</a:t>
            </a:r>
            <a:endParaRPr/>
          </a:p>
        </p:txBody>
      </p:sp>
      <p:sp>
        <p:nvSpPr>
          <p:cNvPr id="598" name="Google Shape;598;p72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20000"/>
          </a:bodyPr>
          <a:lstStyle/>
          <a:p>
            <a:pPr indent="-35293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3560"/>
              <a:t>1. 경로를 찾아서 바꿔준다.</a:t>
            </a:r>
            <a:endParaRPr sz="356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 +</a:t>
            </a:r>
            <a:endParaRPr sz="230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85"/>
              <a:t>class="btn_wrap"</a:t>
            </a:r>
            <a:r>
              <a:rPr lang="ko" sz="2694"/>
              <a:t>에</a:t>
            </a:r>
            <a:r>
              <a:rPr lang="ko" sz="2810"/>
              <a:t>  </a:t>
            </a:r>
            <a:r>
              <a:rPr lang="ko" sz="3610"/>
              <a:t>&lt;c:if&gt;</a:t>
            </a:r>
            <a:r>
              <a:rPr lang="ko" sz="2810"/>
              <a:t> 버튼 보여지는 것을 조건에 따라 다르게 설정되는 기능.</a:t>
            </a:r>
            <a:endParaRPr sz="281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45"/>
              <a:t>JSTL의 &lt;c:if&gt;&lt;/c:if&gt; JSTL은 JSP 표준라이브러리 의 조건을 걸어서 버튼이 보여지게 한다.</a:t>
            </a:r>
            <a:endParaRPr b="1" sz="3174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81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10"/>
              <a:t>따라서 버튼의 경로에 따라 해당 뷰 페이지의 이동이 이루어진다.</a:t>
            </a:r>
            <a:endParaRPr sz="281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00" y="650850"/>
            <a:ext cx="6710325" cy="165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04" name="Google Shape;604;p73"/>
          <p:cNvCxnSpPr/>
          <p:nvPr/>
        </p:nvCxnSpPr>
        <p:spPr>
          <a:xfrm flipH="1" rot="10800000">
            <a:off x="2667250" y="997450"/>
            <a:ext cx="19527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73"/>
          <p:cNvCxnSpPr/>
          <p:nvPr/>
        </p:nvCxnSpPr>
        <p:spPr>
          <a:xfrm flipH="1" rot="10800000">
            <a:off x="2667250" y="1751225"/>
            <a:ext cx="19527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6" name="Google Shape;606;p73"/>
          <p:cNvSpPr txBox="1"/>
          <p:nvPr/>
        </p:nvSpPr>
        <p:spPr>
          <a:xfrm>
            <a:off x="2462100" y="2886575"/>
            <a:ext cx="5957100" cy="14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조건을 적어준 뒤  밑에 경로 적어준다.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보여지는 화면에서 버튼이 2개가 아니기 때문에 페이지 자체만 봐서는 경로 확인이 힘들다.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해당 뷰페이지에서 아까 말했던 컨트롤러에 있는 주소 사용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7" name="Google Shape;607;p73"/>
          <p:cNvSpPr/>
          <p:nvPr/>
        </p:nvSpPr>
        <p:spPr>
          <a:xfrm>
            <a:off x="594300" y="2532850"/>
            <a:ext cx="1506900" cy="20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 = 같지않다.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eq = 같다.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2" name="Google Shape;61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00" y="650850"/>
            <a:ext cx="6710325" cy="16582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3" name="Google Shape;613;p74"/>
          <p:cNvCxnSpPr/>
          <p:nvPr/>
        </p:nvCxnSpPr>
        <p:spPr>
          <a:xfrm flipH="1" rot="10800000">
            <a:off x="2667250" y="997450"/>
            <a:ext cx="19527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14" name="Google Shape;614;p74"/>
          <p:cNvCxnSpPr/>
          <p:nvPr/>
        </p:nvCxnSpPr>
        <p:spPr>
          <a:xfrm flipH="1" rot="10800000">
            <a:off x="2667250" y="1751225"/>
            <a:ext cx="19527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74"/>
          <p:cNvSpPr txBox="1"/>
          <p:nvPr/>
        </p:nvSpPr>
        <p:spPr>
          <a:xfrm>
            <a:off x="2462100" y="2886575"/>
            <a:ext cx="5957100" cy="1477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조건을 적어준 뒤  밑에 경로 적어준다.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보여지는 화면에서 버튼이 2개가 아니기 때문에 페이지 자체만 봐서는 경로 확인이 힘들다.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해당 뷰페이지에서 아까 말했던 컨트롤러에 있는 주소 사용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6" name="Google Shape;616;p74"/>
          <p:cNvSpPr/>
          <p:nvPr/>
        </p:nvSpPr>
        <p:spPr>
          <a:xfrm>
            <a:off x="594300" y="2532850"/>
            <a:ext cx="1506900" cy="2065800"/>
          </a:xfrm>
          <a:prstGeom prst="rect">
            <a:avLst/>
          </a:prstGeom>
          <a:solidFill>
            <a:schemeClr val="lt1"/>
          </a:solidFill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 = 같지않다.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eq = 같다.</a:t>
            </a:r>
            <a:endParaRPr/>
          </a:p>
        </p:txBody>
      </p:sp>
      <p:pic>
        <p:nvPicPr>
          <p:cNvPr id="617" name="Google Shape;617;p74"/>
          <p:cNvPicPr preferRelativeResize="0"/>
          <p:nvPr/>
        </p:nvPicPr>
        <p:blipFill rotWithShape="1">
          <a:blip r:embed="rId4">
            <a:alphaModFix/>
          </a:blip>
          <a:srcRect b="48909" l="0" r="0" t="0"/>
          <a:stretch/>
        </p:blipFill>
        <p:spPr>
          <a:xfrm>
            <a:off x="174913" y="1336000"/>
            <a:ext cx="8709274" cy="2102400"/>
          </a:xfrm>
          <a:prstGeom prst="rect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618" name="Google Shape;618;p74"/>
          <p:cNvCxnSpPr/>
          <p:nvPr/>
        </p:nvCxnSpPr>
        <p:spPr>
          <a:xfrm>
            <a:off x="1768775" y="1655550"/>
            <a:ext cx="1047000" cy="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7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</a:t>
            </a:r>
            <a:r>
              <a:rPr lang="ko"/>
              <a:t>경로설정의 오류시 해결방안 2</a:t>
            </a:r>
            <a:endParaRPr/>
          </a:p>
        </p:txBody>
      </p:sp>
      <p:sp>
        <p:nvSpPr>
          <p:cNvPr id="624" name="Google Shape;624;p75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-318134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4338"/>
              <a:t>차선책으로 인터셉터(</a:t>
            </a:r>
            <a:r>
              <a:rPr lang="ko" sz="4338"/>
              <a:t>Interceptor</a:t>
            </a:r>
            <a:r>
              <a:rPr lang="ko" sz="4338"/>
              <a:t>)로 설정 해준다.</a:t>
            </a:r>
            <a:endParaRPr sz="433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723"/>
          </a:p>
          <a:p>
            <a:pPr indent="-318134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ko" sz="4338"/>
              <a:t>@Component</a:t>
            </a:r>
            <a:endParaRPr sz="433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338"/>
              <a:t>public class Notice2_Interceptor extends </a:t>
            </a:r>
            <a:r>
              <a:rPr i="1" lang="ko" sz="4338" u="sng"/>
              <a:t>HandlerInterceptorAdapter</a:t>
            </a:r>
            <a:r>
              <a:rPr lang="ko" sz="4338"/>
              <a:t>{</a:t>
            </a:r>
            <a:endParaRPr sz="433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338"/>
              <a:t>}</a:t>
            </a:r>
            <a:endParaRPr sz="4338"/>
          </a:p>
          <a:p>
            <a:pPr indent="-309879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ko" sz="3938"/>
              <a:t>InterceptorConfig 에서 해당페이지로 들어갔을 경우들을 지정해준다.</a:t>
            </a:r>
            <a:endParaRPr sz="3938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9" name="Google Shape;629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6" y="98824"/>
            <a:ext cx="8514751" cy="49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925" y="1881950"/>
            <a:ext cx="6659999" cy="309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1" name="Google Shape;631;p76"/>
          <p:cNvCxnSpPr/>
          <p:nvPr/>
        </p:nvCxnSpPr>
        <p:spPr>
          <a:xfrm flipH="1" rot="10800000">
            <a:off x="4719000" y="2631750"/>
            <a:ext cx="1054200" cy="7200"/>
          </a:xfrm>
          <a:prstGeom prst="straightConnector1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6" name="Google Shape;636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25" y="1621604"/>
            <a:ext cx="5610451" cy="3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77"/>
          <p:cNvPicPr preferRelativeResize="0"/>
          <p:nvPr/>
        </p:nvPicPr>
        <p:blipFill rotWithShape="1">
          <a:blip r:embed="rId4">
            <a:alphaModFix/>
          </a:blip>
          <a:srcRect b="67943" l="3994" r="44862" t="0"/>
          <a:stretch/>
        </p:blipFill>
        <p:spPr>
          <a:xfrm>
            <a:off x="3554600" y="1195675"/>
            <a:ext cx="5377850" cy="18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2" name="Google Shape;64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63" y="216075"/>
            <a:ext cx="8910276" cy="483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3" name="Google Shape;643;p78"/>
          <p:cNvCxnSpPr/>
          <p:nvPr/>
        </p:nvCxnSpPr>
        <p:spPr>
          <a:xfrm flipH="1" rot="10800000">
            <a:off x="1252275" y="325500"/>
            <a:ext cx="601500" cy="14100"/>
          </a:xfrm>
          <a:prstGeom prst="straightConnector1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(회원mypage)마이페이지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세션을 이용한  본인글 리스트창 만들기 </a:t>
            </a:r>
            <a:endParaRPr/>
          </a:p>
        </p:txBody>
      </p:sp>
      <p:sp>
        <p:nvSpPr>
          <p:cNvPr id="649" name="Google Shape;649;p79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항공사가 난립하는 현재, 항공사의 선택에 대한 소비자의 부담이 가중되고 있음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가격비교 사이트가 존재하나, 여행사 DB를 통한 서비스를 목표로 하기에 일반적으로 항공사 예매보다 가격이 높음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t/>
            </a:r>
            <a:endParaRPr sz="19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(회원mypage)마이페이지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hashmap,map</a:t>
            </a:r>
            <a:endParaRPr/>
          </a:p>
        </p:txBody>
      </p:sp>
      <p:sp>
        <p:nvSpPr>
          <p:cNvPr id="659" name="Google Shape;659;p81"/>
          <p:cNvSpPr txBox="1"/>
          <p:nvPr>
            <p:ph idx="1" type="body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항공사가 난립하는 현재, 항공사의 선택에 대한 소비자의 부담이 가중되고 있음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가격비교 사이트가 존재하나, 여행사 DB를 통한 서비스를 목표로 하기에 일반적으로 항공사 예매보다 가격이 높음</a:t>
            </a:r>
            <a:endParaRPr sz="19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/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이에 항공사 홈페이지의 정보를 직접적으로 사용하여 저렴한 예약 시스템을 만듦과 동시에, 소비자의 선택에 도움을 줄 요소를 동시에 제공하여야 할 필요성이 존재</a:t>
            </a:r>
            <a:endParaRPr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9"/>
          <p:cNvSpPr txBox="1"/>
          <p:nvPr>
            <p:ph type="title"/>
          </p:nvPr>
        </p:nvSpPr>
        <p:spPr>
          <a:xfrm>
            <a:off x="6858000" y="738725"/>
            <a:ext cx="18360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개발일정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10952"/>
            <a:ext cx="4572001" cy="32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10950"/>
            <a:ext cx="4571996" cy="32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9"/>
          <p:cNvSpPr/>
          <p:nvPr/>
        </p:nvSpPr>
        <p:spPr>
          <a:xfrm>
            <a:off x="1558625" y="3786625"/>
            <a:ext cx="21639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216575" y="251675"/>
            <a:ext cx="605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992425" y="4245650"/>
            <a:ext cx="27300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081875" y="155675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기획서 작성(주제선정, ERD설계, USECASE설계)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9" name="Google Shape;109;p19"/>
          <p:cNvSpPr/>
          <p:nvPr/>
        </p:nvSpPr>
        <p:spPr>
          <a:xfrm>
            <a:off x="216575" y="697450"/>
            <a:ext cx="605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9"/>
          <p:cNvSpPr txBox="1"/>
          <p:nvPr/>
        </p:nvSpPr>
        <p:spPr>
          <a:xfrm>
            <a:off x="1081875" y="594475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백엔드 개발 및 DB구현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19"/>
          <p:cNvSpPr/>
          <p:nvPr/>
        </p:nvSpPr>
        <p:spPr>
          <a:xfrm>
            <a:off x="216575" y="1129313"/>
            <a:ext cx="605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9"/>
          <p:cNvSpPr txBox="1"/>
          <p:nvPr/>
        </p:nvSpPr>
        <p:spPr>
          <a:xfrm>
            <a:off x="1081875" y="1033313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프론트엔드 개발 및 에러 검출/수정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19"/>
          <p:cNvSpPr/>
          <p:nvPr/>
        </p:nvSpPr>
        <p:spPr>
          <a:xfrm>
            <a:off x="992425" y="4740750"/>
            <a:ext cx="1547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7275275" y="2793575"/>
            <a:ext cx="1547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9"/>
          <p:cNvSpPr/>
          <p:nvPr/>
        </p:nvSpPr>
        <p:spPr>
          <a:xfrm>
            <a:off x="4897175" y="3285200"/>
            <a:ext cx="10257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/>
          <p:nvPr/>
        </p:nvSpPr>
        <p:spPr>
          <a:xfrm>
            <a:off x="6142850" y="3285200"/>
            <a:ext cx="20745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5532025" y="3786625"/>
            <a:ext cx="1547100" cy="14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1155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3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9</a:t>
            </a:r>
            <a:r>
              <a:rPr lang="ko"/>
              <a:t>. Searching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  Airline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Schedule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8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Page</a:t>
            </a:r>
            <a:endParaRPr/>
          </a:p>
        </p:txBody>
      </p:sp>
      <p:pic>
        <p:nvPicPr>
          <p:cNvPr id="674" name="Google Shape;67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94725" cy="32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000" y="3318025"/>
            <a:ext cx="6950851" cy="1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4"/>
          <p:cNvSpPr/>
          <p:nvPr/>
        </p:nvSpPr>
        <p:spPr>
          <a:xfrm rot="-5400000">
            <a:off x="5377050" y="2306400"/>
            <a:ext cx="693300" cy="12453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</a:t>
            </a:r>
            <a:r>
              <a:rPr lang="ko"/>
              <a:t>.jsp</a:t>
            </a:r>
            <a:endParaRPr/>
          </a:p>
        </p:txBody>
      </p:sp>
      <p:pic>
        <p:nvPicPr>
          <p:cNvPr id="682" name="Google Shape;682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957474" cy="31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index.jsp</a:t>
            </a:r>
            <a:endParaRPr/>
          </a:p>
        </p:txBody>
      </p:sp>
      <p:pic>
        <p:nvPicPr>
          <p:cNvPr id="688" name="Google Shape;688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3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87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index.jsp</a:t>
            </a:r>
            <a:endParaRPr/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943751" cy="31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25" y="4096400"/>
            <a:ext cx="746317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88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bookingMain</a:t>
            </a:r>
            <a:endParaRPr/>
          </a:p>
        </p:txBody>
      </p:sp>
      <p:sp>
        <p:nvSpPr>
          <p:cNvPr id="701" name="Google Shape;701;p88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2" name="Google Shape;70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5" y="672875"/>
            <a:ext cx="8253451" cy="44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9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</a:t>
            </a:r>
            <a:endParaRPr/>
          </a:p>
        </p:txBody>
      </p:sp>
      <p:sp>
        <p:nvSpPr>
          <p:cNvPr id="708" name="Google Shape;708;p89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09" name="Google Shape;709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8857850" cy="309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90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</a:t>
            </a:r>
            <a:endParaRPr/>
          </a:p>
        </p:txBody>
      </p:sp>
      <p:sp>
        <p:nvSpPr>
          <p:cNvPr id="715" name="Google Shape;715;p90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16" name="Google Shape;716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5743575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4550" y="3269375"/>
            <a:ext cx="2975350" cy="1635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91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</a:t>
            </a:r>
            <a:endParaRPr/>
          </a:p>
        </p:txBody>
      </p:sp>
      <p:sp>
        <p:nvSpPr>
          <p:cNvPr id="723" name="Google Shape;723;p91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24" name="Google Shape;724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3445500" cy="13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775" y="1493575"/>
            <a:ext cx="5528000" cy="32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775" y="1284025"/>
            <a:ext cx="3000375" cy="209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DEPENDENCY</a:t>
            </a:r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92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</a:t>
            </a:r>
            <a:endParaRPr/>
          </a:p>
        </p:txBody>
      </p:sp>
      <p:sp>
        <p:nvSpPr>
          <p:cNvPr id="732" name="Google Shape;732;p92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3" name="Google Shape;73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800225"/>
            <a:ext cx="6429375" cy="200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5" y="3032550"/>
            <a:ext cx="8861025" cy="1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93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</a:t>
            </a:r>
            <a:endParaRPr/>
          </a:p>
        </p:txBody>
      </p:sp>
      <p:sp>
        <p:nvSpPr>
          <p:cNvPr id="740" name="Google Shape;740;p93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1" name="Google Shape;7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4100"/>
            <a:ext cx="8839200" cy="17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75" y="2002653"/>
            <a:ext cx="4976082" cy="3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94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</a:t>
            </a:r>
            <a:endParaRPr/>
          </a:p>
        </p:txBody>
      </p:sp>
      <p:sp>
        <p:nvSpPr>
          <p:cNvPr id="748" name="Google Shape;748;p94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49" name="Google Shape;749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700"/>
            <a:ext cx="4848225" cy="27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5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</a:t>
            </a:r>
            <a:endParaRPr/>
          </a:p>
        </p:txBody>
      </p:sp>
      <p:sp>
        <p:nvSpPr>
          <p:cNvPr id="755" name="Google Shape;755;p95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56" name="Google Shape;756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16700"/>
            <a:ext cx="5023026" cy="367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400" y="2571750"/>
            <a:ext cx="1303875" cy="23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개발 환경</a:t>
            </a:r>
            <a:endParaRPr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96" y="1872100"/>
            <a:ext cx="2751675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800" y="1872100"/>
            <a:ext cx="1778001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638" y="2058676"/>
            <a:ext cx="3728724" cy="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625" y="3450938"/>
            <a:ext cx="2180630" cy="15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5388" y="3094698"/>
            <a:ext cx="3204975" cy="16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